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1" r:id="rId5"/>
    <p:sldId id="259" r:id="rId6"/>
    <p:sldId id="25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p:scale>
          <a:sx n="100" d="100"/>
          <a:sy n="100" d="100"/>
        </p:scale>
        <p:origin x="228" y="9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93D935-18B6-4428-B72B-1888BF2A20E5}"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2259234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93D935-18B6-4428-B72B-1888BF2A20E5}"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730684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93D935-18B6-4428-B72B-1888BF2A20E5}"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239087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93D935-18B6-4428-B72B-1888BF2A20E5}"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7EB1F-9DEB-40DD-A4C6-B3CA9311FF81}"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6403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93D935-18B6-4428-B72B-1888BF2A20E5}"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165030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393D935-18B6-4428-B72B-1888BF2A20E5}"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2702569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393D935-18B6-4428-B72B-1888BF2A20E5}"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2574941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93D935-18B6-4428-B72B-1888BF2A20E5}"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1861859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93D935-18B6-4428-B72B-1888BF2A20E5}"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278953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93D935-18B6-4428-B72B-1888BF2A20E5}"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77373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93D935-18B6-4428-B72B-1888BF2A20E5}"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1995358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93D935-18B6-4428-B72B-1888BF2A20E5}"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1958076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93D935-18B6-4428-B72B-1888BF2A20E5}"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76697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93D935-18B6-4428-B72B-1888BF2A20E5}"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22955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93D935-18B6-4428-B72B-1888BF2A20E5}" type="datetimeFigureOut">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4249461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93D935-18B6-4428-B72B-1888BF2A20E5}"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100030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93D935-18B6-4428-B72B-1888BF2A20E5}"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7EB1F-9DEB-40DD-A4C6-B3CA9311FF81}" type="slidenum">
              <a:rPr lang="en-US" smtClean="0"/>
              <a:t>‹#›</a:t>
            </a:fld>
            <a:endParaRPr lang="en-US"/>
          </a:p>
        </p:txBody>
      </p:sp>
    </p:spTree>
    <p:extLst>
      <p:ext uri="{BB962C8B-B14F-4D97-AF65-F5344CB8AC3E}">
        <p14:creationId xmlns:p14="http://schemas.microsoft.com/office/powerpoint/2010/main" val="2236566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393D935-18B6-4428-B72B-1888BF2A20E5}" type="datetimeFigureOut">
              <a:rPr lang="en-US" smtClean="0"/>
              <a:t>4/15/2024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0A7EB1F-9DEB-40DD-A4C6-B3CA9311FF81}" type="slidenum">
              <a:rPr lang="en-US" smtClean="0"/>
              <a:t>‹#›</a:t>
            </a:fld>
            <a:endParaRPr lang="en-US"/>
          </a:p>
        </p:txBody>
      </p:sp>
    </p:spTree>
    <p:extLst>
      <p:ext uri="{BB962C8B-B14F-4D97-AF65-F5344CB8AC3E}">
        <p14:creationId xmlns:p14="http://schemas.microsoft.com/office/powerpoint/2010/main" val="66937555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gif"/><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8" y="17503"/>
            <a:ext cx="4629873" cy="6858000"/>
          </a:xfrm>
          <a:prstGeom prst="rect">
            <a:avLst/>
          </a:prstGeom>
        </p:spPr>
      </p:pic>
      <p:sp>
        <p:nvSpPr>
          <p:cNvPr id="2" name="Title 1"/>
          <p:cNvSpPr>
            <a:spLocks noGrp="1"/>
          </p:cNvSpPr>
          <p:nvPr>
            <p:ph type="ctrTitle"/>
          </p:nvPr>
        </p:nvSpPr>
        <p:spPr>
          <a:xfrm>
            <a:off x="4554583" y="992777"/>
            <a:ext cx="7741919" cy="1846626"/>
          </a:xfrm>
        </p:spPr>
        <p:txBody>
          <a:bodyPr>
            <a:normAutofit/>
          </a:bodyPr>
          <a:lstStyle/>
          <a:p>
            <a:r>
              <a:rPr lang="en-US" sz="5000" dirty="0" smtClean="0"/>
              <a:t>Star Wars: The Last Jedi</a:t>
            </a:r>
            <a:endParaRPr lang="en-US" sz="5000" dirty="0"/>
          </a:p>
        </p:txBody>
      </p:sp>
      <p:sp>
        <p:nvSpPr>
          <p:cNvPr id="3" name="Subtitle 2"/>
          <p:cNvSpPr>
            <a:spLocks noGrp="1"/>
          </p:cNvSpPr>
          <p:nvPr>
            <p:ph type="subTitle" idx="1"/>
          </p:nvPr>
        </p:nvSpPr>
        <p:spPr>
          <a:xfrm>
            <a:off x="5120639" y="2904066"/>
            <a:ext cx="5533333" cy="1049867"/>
          </a:xfrm>
        </p:spPr>
        <p:txBody>
          <a:bodyPr/>
          <a:lstStyle/>
          <a:p>
            <a:r>
              <a:rPr lang="en-US" dirty="0" smtClean="0">
                <a:effectLst/>
              </a:rPr>
              <a:t>… also Star Wars: The Last Emoji</a:t>
            </a:r>
            <a:endParaRPr lang="en-US" dirty="0">
              <a:effectLs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5111" y="1771336"/>
            <a:ext cx="781389" cy="78138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046" y="1833698"/>
            <a:ext cx="918619" cy="91861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0204" y="87086"/>
            <a:ext cx="1746612" cy="174661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27162" y="3681710"/>
            <a:ext cx="555265" cy="55526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30600" y="4539426"/>
            <a:ext cx="290224" cy="290224"/>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1738" y="3436655"/>
            <a:ext cx="311556" cy="311556"/>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02592" y="3622439"/>
            <a:ext cx="221097" cy="184148"/>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21738" y="3062287"/>
            <a:ext cx="187129" cy="17621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7388" y="3667396"/>
            <a:ext cx="600520" cy="619892"/>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73291" y="2946858"/>
            <a:ext cx="908488" cy="908488"/>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15447" y="3153228"/>
            <a:ext cx="174858" cy="184349"/>
          </a:xfrm>
          <a:prstGeom prst="rect">
            <a:avLst/>
          </a:prstGeom>
        </p:spPr>
      </p:pic>
      <p:pic>
        <p:nvPicPr>
          <p:cNvPr id="21" name="Picture 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45876" y="3337577"/>
            <a:ext cx="189019" cy="189019"/>
          </a:xfrm>
          <a:prstGeom prst="rect">
            <a:avLst/>
          </a:prstGeom>
        </p:spPr>
      </p:pic>
      <p:sp>
        <p:nvSpPr>
          <p:cNvPr id="22" name="Subtitle 2"/>
          <p:cNvSpPr txBox="1">
            <a:spLocks/>
          </p:cNvSpPr>
          <p:nvPr/>
        </p:nvSpPr>
        <p:spPr>
          <a:xfrm>
            <a:off x="8486776" y="6457421"/>
            <a:ext cx="4790802" cy="80115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lv-LV" sz="1600" dirty="0" smtClean="0">
                <a:effectLst/>
              </a:rPr>
              <a:t>Reinis Bartkevičs 8.c</a:t>
            </a:r>
            <a:endParaRPr lang="en-US" sz="1600" dirty="0">
              <a:effectLst/>
            </a:endParaRPr>
          </a:p>
        </p:txBody>
      </p:sp>
    </p:spTree>
    <p:extLst>
      <p:ext uri="{BB962C8B-B14F-4D97-AF65-F5344CB8AC3E}">
        <p14:creationId xmlns:p14="http://schemas.microsoft.com/office/powerpoint/2010/main" val="133065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2" presetClass="entr" presetSubtype="2" fill="hold" grpId="0" nodeType="with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 calcmode="lin" valueType="num">
                                      <p:cBhvr additive="base">
                                        <p:cTn id="43"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 calcmode="lin" valueType="num">
                                      <p:cBhvr additive="base">
                                        <p:cTn id="4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6738" y="-765685"/>
            <a:ext cx="10638525" cy="1846626"/>
          </a:xfrm>
        </p:spPr>
        <p:txBody>
          <a:bodyPr>
            <a:normAutofit/>
          </a:bodyPr>
          <a:lstStyle/>
          <a:p>
            <a:r>
              <a:rPr lang="lv-LV" sz="5000" dirty="0" smtClean="0"/>
              <a:t>Description before the rule breaking</a:t>
            </a:r>
            <a:endParaRPr lang="en-US" sz="5000" dirty="0"/>
          </a:p>
        </p:txBody>
      </p:sp>
      <p:sp>
        <p:nvSpPr>
          <p:cNvPr id="3" name="Subtitle 2"/>
          <p:cNvSpPr>
            <a:spLocks noGrp="1"/>
          </p:cNvSpPr>
          <p:nvPr>
            <p:ph type="subTitle" idx="1"/>
          </p:nvPr>
        </p:nvSpPr>
        <p:spPr>
          <a:xfrm>
            <a:off x="691621" y="1426958"/>
            <a:ext cx="5533333" cy="4493196"/>
          </a:xfrm>
        </p:spPr>
        <p:txBody>
          <a:bodyPr/>
          <a:lstStyle/>
          <a:p>
            <a:pPr algn="l"/>
            <a:r>
              <a:rPr lang="lv-LV" dirty="0" smtClean="0">
                <a:effectLst/>
              </a:rPr>
              <a:t>Release date: December 15, 2017</a:t>
            </a:r>
          </a:p>
          <a:p>
            <a:pPr algn="l"/>
            <a:r>
              <a:rPr lang="lv-LV" dirty="0">
                <a:effectLst/>
              </a:rPr>
              <a:t>Starred: Carrie </a:t>
            </a:r>
            <a:r>
              <a:rPr lang="lv-LV" dirty="0" smtClean="0">
                <a:effectLst/>
              </a:rPr>
              <a:t>Fisher </a:t>
            </a:r>
            <a:r>
              <a:rPr lang="lv-LV" dirty="0" smtClean="0">
                <a:effectLst/>
                <a:latin typeface="CMU Serif" panose="02000603000000000000" pitchFamily="2" charset="0"/>
                <a:ea typeface="CMU Serif" panose="02000603000000000000" pitchFamily="2" charset="0"/>
                <a:cs typeface="CMU Serif" panose="02000603000000000000" pitchFamily="2" charset="0"/>
              </a:rPr>
              <a:t>†</a:t>
            </a:r>
            <a:r>
              <a:rPr lang="lv-LV" dirty="0">
                <a:effectLst/>
              </a:rPr>
              <a:t>, </a:t>
            </a:r>
            <a:r>
              <a:rPr lang="lv-LV" dirty="0" smtClean="0">
                <a:effectLst/>
              </a:rPr>
              <a:t>Mark Hamill</a:t>
            </a:r>
            <a:r>
              <a:rPr lang="lv-LV" dirty="0">
                <a:effectLst/>
              </a:rPr>
              <a:t>, Adam </a:t>
            </a:r>
            <a:r>
              <a:rPr lang="lv-LV" dirty="0" smtClean="0">
                <a:effectLst/>
              </a:rPr>
              <a:t>Driver</a:t>
            </a:r>
            <a:r>
              <a:rPr lang="lv-LV" dirty="0">
                <a:effectLst/>
              </a:rPr>
              <a:t>, Daisy </a:t>
            </a:r>
            <a:r>
              <a:rPr lang="lv-LV" dirty="0" smtClean="0">
                <a:effectLst/>
              </a:rPr>
              <a:t>Ridley</a:t>
            </a:r>
            <a:r>
              <a:rPr lang="lv-LV" dirty="0">
                <a:effectLst/>
              </a:rPr>
              <a:t>, John </a:t>
            </a:r>
            <a:r>
              <a:rPr lang="lv-LV" dirty="0" smtClean="0">
                <a:effectLst/>
              </a:rPr>
              <a:t>Boyega</a:t>
            </a:r>
            <a:r>
              <a:rPr lang="lv-LV" dirty="0">
                <a:effectLst/>
              </a:rPr>
              <a:t>, Oscar </a:t>
            </a:r>
            <a:r>
              <a:rPr lang="lv-LV" dirty="0" smtClean="0">
                <a:effectLst/>
              </a:rPr>
              <a:t>Isaac</a:t>
            </a:r>
          </a:p>
          <a:p>
            <a:pPr algn="l"/>
            <a:r>
              <a:rPr lang="lv-LV" dirty="0" smtClean="0">
                <a:effectLst/>
              </a:rPr>
              <a:t>The writer and director: Rian Johnson</a:t>
            </a:r>
            <a:br>
              <a:rPr lang="lv-LV" dirty="0" smtClean="0">
                <a:effectLst/>
              </a:rPr>
            </a:br>
            <a:r>
              <a:rPr lang="lv-LV" dirty="0" smtClean="0">
                <a:effectLst/>
              </a:rPr>
              <a:t>(originally </a:t>
            </a:r>
            <a:r>
              <a:rPr lang="lv-LV" dirty="0">
                <a:effectLst/>
              </a:rPr>
              <a:t>Jeffrey Jacob Abrams</a:t>
            </a:r>
            <a:r>
              <a:rPr lang="lv-LV" dirty="0" smtClean="0">
                <a:effectLst/>
              </a:rPr>
              <a:t>)</a:t>
            </a:r>
          </a:p>
          <a:p>
            <a:pPr algn="l"/>
            <a:endParaRPr lang="lv-LV" dirty="0" smtClean="0">
              <a:effectLst/>
            </a:endParaRPr>
          </a:p>
          <a:p>
            <a:pPr algn="l"/>
            <a:r>
              <a:rPr lang="lv-LV" b="1" dirty="0" smtClean="0">
                <a:effectLst/>
              </a:rPr>
              <a:t>Reception (Rotten Tomatoes):</a:t>
            </a:r>
          </a:p>
          <a:p>
            <a:pPr algn="l"/>
            <a:r>
              <a:rPr lang="lv-LV" dirty="0" smtClean="0">
                <a:effectLst/>
              </a:rPr>
              <a:t>Tomatometer: 93 %	( WOT!!! )</a:t>
            </a:r>
          </a:p>
          <a:p>
            <a:pPr algn="l"/>
            <a:r>
              <a:rPr lang="lv-LV" dirty="0" smtClean="0">
                <a:effectLst/>
              </a:rPr>
              <a:t>Audience Score: 56 %</a:t>
            </a:r>
          </a:p>
          <a:p>
            <a:pPr algn="l"/>
            <a:endParaRPr lang="lv-LV" dirty="0">
              <a:effectLst/>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219" y="1426958"/>
            <a:ext cx="3108527" cy="4766408"/>
          </a:xfrm>
          <a:prstGeom prst="rect">
            <a:avLst/>
          </a:prstGeom>
        </p:spPr>
      </p:pic>
    </p:spTree>
    <p:extLst>
      <p:ext uri="{BB962C8B-B14F-4D97-AF65-F5344CB8AC3E}">
        <p14:creationId xmlns:p14="http://schemas.microsoft.com/office/powerpoint/2010/main" val="17033056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6738" y="-765685"/>
            <a:ext cx="10638525" cy="1846626"/>
          </a:xfrm>
        </p:spPr>
        <p:txBody>
          <a:bodyPr>
            <a:normAutofit/>
          </a:bodyPr>
          <a:lstStyle/>
          <a:p>
            <a:r>
              <a:rPr lang="lv-LV" sz="5000" dirty="0" smtClean="0"/>
              <a:t>Characters</a:t>
            </a:r>
            <a:endParaRPr lang="en-US" sz="5000" dirty="0"/>
          </a:p>
        </p:txBody>
      </p:sp>
      <p:sp>
        <p:nvSpPr>
          <p:cNvPr id="3" name="Subtitle 2"/>
          <p:cNvSpPr>
            <a:spLocks noGrp="1"/>
          </p:cNvSpPr>
          <p:nvPr>
            <p:ph type="subTitle" idx="1"/>
          </p:nvPr>
        </p:nvSpPr>
        <p:spPr>
          <a:xfrm>
            <a:off x="923924" y="1152525"/>
            <a:ext cx="1324791" cy="471888"/>
          </a:xfrm>
        </p:spPr>
        <p:txBody>
          <a:bodyPr>
            <a:normAutofit/>
          </a:bodyPr>
          <a:lstStyle/>
          <a:p>
            <a:r>
              <a:rPr lang="lv-LV" dirty="0" smtClean="0">
                <a:effectLst/>
              </a:rPr>
              <a:t>Rey</a:t>
            </a:r>
            <a:endParaRPr lang="lv-LV" dirty="0">
              <a:effectLst/>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6051" y="1624412"/>
            <a:ext cx="1594498" cy="212599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505" y="1665935"/>
            <a:ext cx="1693357" cy="2089384"/>
          </a:xfrm>
          <a:prstGeom prst="rect">
            <a:avLst/>
          </a:prstGeom>
        </p:spPr>
      </p:pic>
      <p:sp>
        <p:nvSpPr>
          <p:cNvPr id="10" name="Subtitle 2"/>
          <p:cNvSpPr txBox="1">
            <a:spLocks/>
          </p:cNvSpPr>
          <p:nvPr/>
        </p:nvSpPr>
        <p:spPr>
          <a:xfrm>
            <a:off x="3225911" y="1152524"/>
            <a:ext cx="1890799" cy="4718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lv-LV" dirty="0" smtClean="0">
                <a:effectLst/>
              </a:rPr>
              <a:t>Poe Dameron</a:t>
            </a:r>
            <a:endParaRPr lang="lv-LV" dirty="0">
              <a:effectLst/>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126" y="1624412"/>
            <a:ext cx="1448047" cy="2125997"/>
          </a:xfrm>
          <a:prstGeom prst="rect">
            <a:avLst/>
          </a:prstGeom>
        </p:spPr>
      </p:pic>
      <p:sp>
        <p:nvSpPr>
          <p:cNvPr id="12" name="Subtitle 2"/>
          <p:cNvSpPr txBox="1">
            <a:spLocks/>
          </p:cNvSpPr>
          <p:nvPr/>
        </p:nvSpPr>
        <p:spPr>
          <a:xfrm>
            <a:off x="5995901" y="1152524"/>
            <a:ext cx="1553943" cy="4718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lv-LV" dirty="0" smtClean="0">
                <a:effectLst/>
              </a:rPr>
              <a:t>Holdo</a:t>
            </a:r>
            <a:endParaRPr lang="lv-LV" dirty="0">
              <a:effectLst/>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4937" y="1624412"/>
            <a:ext cx="1516126" cy="2125997"/>
          </a:xfrm>
          <a:prstGeom prst="rect">
            <a:avLst/>
          </a:prstGeom>
        </p:spPr>
      </p:pic>
      <p:sp>
        <p:nvSpPr>
          <p:cNvPr id="14" name="Subtitle 2"/>
          <p:cNvSpPr txBox="1">
            <a:spLocks/>
          </p:cNvSpPr>
          <p:nvPr/>
        </p:nvSpPr>
        <p:spPr>
          <a:xfrm>
            <a:off x="8462363" y="1137494"/>
            <a:ext cx="1881274" cy="4718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lv-LV" dirty="0" smtClean="0">
                <a:effectLst/>
              </a:rPr>
              <a:t>Armitage Hux</a:t>
            </a:r>
            <a:endParaRPr lang="lv-LV" dirty="0">
              <a:effectLst/>
            </a:endParaRP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7272" y="4335403"/>
            <a:ext cx="1594497" cy="2125997"/>
          </a:xfrm>
          <a:prstGeom prst="rect">
            <a:avLst/>
          </a:prstGeom>
        </p:spPr>
      </p:pic>
      <p:sp>
        <p:nvSpPr>
          <p:cNvPr id="16" name="Subtitle 2"/>
          <p:cNvSpPr txBox="1">
            <a:spLocks/>
          </p:cNvSpPr>
          <p:nvPr/>
        </p:nvSpPr>
        <p:spPr>
          <a:xfrm>
            <a:off x="2247272" y="3863515"/>
            <a:ext cx="1553943" cy="4718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lv-LV" dirty="0" smtClean="0">
                <a:effectLst/>
              </a:rPr>
              <a:t>Snoke</a:t>
            </a:r>
            <a:endParaRPr lang="lv-LV" dirty="0">
              <a:effectLst/>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3054" y="4335403"/>
            <a:ext cx="1426543" cy="2125997"/>
          </a:xfrm>
          <a:prstGeom prst="rect">
            <a:avLst/>
          </a:prstGeom>
        </p:spPr>
      </p:pic>
      <p:sp>
        <p:nvSpPr>
          <p:cNvPr id="18" name="Subtitle 2"/>
          <p:cNvSpPr txBox="1">
            <a:spLocks/>
          </p:cNvSpPr>
          <p:nvPr/>
        </p:nvSpPr>
        <p:spPr>
          <a:xfrm>
            <a:off x="4789077" y="3863515"/>
            <a:ext cx="1553943" cy="4718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lv-LV" dirty="0" smtClean="0">
                <a:effectLst/>
              </a:rPr>
              <a:t>Kylo Ren</a:t>
            </a:r>
            <a:endParaRPr lang="lv-LV" dirty="0">
              <a:effectLst/>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214" y="4335403"/>
            <a:ext cx="1559834" cy="2125997"/>
          </a:xfrm>
          <a:prstGeom prst="rect">
            <a:avLst/>
          </a:prstGeom>
        </p:spPr>
      </p:pic>
      <p:sp>
        <p:nvSpPr>
          <p:cNvPr id="20" name="Subtitle 2"/>
          <p:cNvSpPr txBox="1">
            <a:spLocks/>
          </p:cNvSpPr>
          <p:nvPr/>
        </p:nvSpPr>
        <p:spPr>
          <a:xfrm>
            <a:off x="7330882" y="3863515"/>
            <a:ext cx="1553943" cy="4718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lv-LV" dirty="0" smtClean="0">
                <a:effectLst/>
              </a:rPr>
              <a:t>Rose Tico</a:t>
            </a:r>
            <a:endParaRPr lang="lv-LV" dirty="0">
              <a:effectLst/>
            </a:endParaRPr>
          </a:p>
        </p:txBody>
      </p:sp>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34637" y="4089282"/>
            <a:ext cx="1827332" cy="2372118"/>
          </a:xfrm>
          <a:prstGeom prst="rect">
            <a:avLst/>
          </a:prstGeom>
        </p:spPr>
      </p:pic>
    </p:spTree>
    <p:extLst>
      <p:ext uri="{BB962C8B-B14F-4D97-AF65-F5344CB8AC3E}">
        <p14:creationId xmlns:p14="http://schemas.microsoft.com/office/powerpoint/2010/main" val="47069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6738" y="-765685"/>
            <a:ext cx="10638525" cy="1846626"/>
          </a:xfrm>
        </p:spPr>
        <p:txBody>
          <a:bodyPr>
            <a:normAutofit/>
          </a:bodyPr>
          <a:lstStyle/>
          <a:p>
            <a:r>
              <a:rPr lang="lv-LV" sz="5000" dirty="0" smtClean="0"/>
              <a:t>Plot</a:t>
            </a:r>
            <a:endParaRPr lang="en-US" sz="5000" dirty="0"/>
          </a:p>
        </p:txBody>
      </p:sp>
      <p:sp>
        <p:nvSpPr>
          <p:cNvPr id="3" name="Subtitle 2"/>
          <p:cNvSpPr>
            <a:spLocks noGrp="1"/>
          </p:cNvSpPr>
          <p:nvPr>
            <p:ph type="subTitle" idx="1"/>
          </p:nvPr>
        </p:nvSpPr>
        <p:spPr>
          <a:xfrm>
            <a:off x="480647" y="1356619"/>
            <a:ext cx="6858000" cy="4493196"/>
          </a:xfrm>
        </p:spPr>
        <p:txBody>
          <a:bodyPr>
            <a:normAutofit fontScale="85000" lnSpcReduction="10000"/>
          </a:bodyPr>
          <a:lstStyle/>
          <a:p>
            <a:pPr algn="l"/>
            <a:r>
              <a:rPr lang="en-US" dirty="0">
                <a:effectLst/>
              </a:rPr>
              <a:t>Rey develops her abilities with the help of Luke Skywalker, as the Resistance prepares for battle against the First Order</a:t>
            </a:r>
            <a:r>
              <a:rPr lang="en-US" dirty="0" smtClean="0">
                <a:effectLst/>
              </a:rPr>
              <a:t>.</a:t>
            </a:r>
            <a:endParaRPr lang="lv-LV" dirty="0" smtClean="0">
              <a:effectLst/>
            </a:endParaRPr>
          </a:p>
          <a:p>
            <a:pPr algn="l"/>
            <a:r>
              <a:rPr lang="en-US" dirty="0">
                <a:effectLst/>
              </a:rPr>
              <a:t>Jedi Master-in-hiding Luke Skywalker unwillingly attempts to guide young hopeful Rey in the ways of the force, while Leia, former princess turned general, attempts to lead what is left of the Resistance away from the ruthless tyrannical grip of the First Order</a:t>
            </a:r>
            <a:r>
              <a:rPr lang="en-US" dirty="0" smtClean="0">
                <a:effectLst/>
              </a:rPr>
              <a:t>.</a:t>
            </a:r>
            <a:endParaRPr lang="lv-LV" dirty="0" smtClean="0">
              <a:effectLst/>
            </a:endParaRPr>
          </a:p>
          <a:p>
            <a:pPr algn="l"/>
            <a:r>
              <a:rPr lang="en-US" dirty="0">
                <a:effectLst/>
              </a:rPr>
              <a:t>Following the battle of </a:t>
            </a:r>
            <a:r>
              <a:rPr lang="en-US" dirty="0" err="1">
                <a:effectLst/>
              </a:rPr>
              <a:t>Starkiller</a:t>
            </a:r>
            <a:r>
              <a:rPr lang="en-US" dirty="0">
                <a:effectLst/>
              </a:rPr>
              <a:t> Base, General Leia Organa leads Resistance forces to flee </a:t>
            </a:r>
            <a:r>
              <a:rPr lang="en-US" dirty="0" err="1">
                <a:effectLst/>
              </a:rPr>
              <a:t>D'Qar</a:t>
            </a:r>
            <a:r>
              <a:rPr lang="en-US" dirty="0">
                <a:effectLst/>
              </a:rPr>
              <a:t> when a First Order fleet arrives. Poe </a:t>
            </a:r>
            <a:r>
              <a:rPr lang="en-US" dirty="0" err="1">
                <a:effectLst/>
              </a:rPr>
              <a:t>Dameron</a:t>
            </a:r>
            <a:r>
              <a:rPr lang="en-US" dirty="0">
                <a:effectLst/>
              </a:rPr>
              <a:t> leads a costly counterattack that destroys a First Order dreadnought, but after the Resistance escapes to hyperspace, the First Order tracks them and attacks the Resistance convoy. </a:t>
            </a:r>
            <a:r>
              <a:rPr lang="en-US" dirty="0" err="1">
                <a:effectLst/>
              </a:rPr>
              <a:t>Kylo</a:t>
            </a:r>
            <a:r>
              <a:rPr lang="en-US" dirty="0">
                <a:effectLst/>
              </a:rPr>
              <a:t> Ren, Leia's son, hesitates to fire on the lead Resistance ship after sensing his mother's presence, but his wing-men destroy the bridge, killing most of the Resistance leadership and incapacitating Leia, who survives by using the Force. Disapproving of new leader Vice Admiral </a:t>
            </a:r>
            <a:r>
              <a:rPr lang="en-US" dirty="0" err="1">
                <a:effectLst/>
              </a:rPr>
              <a:t>Holdo's</a:t>
            </a:r>
            <a:r>
              <a:rPr lang="en-US" dirty="0">
                <a:effectLst/>
              </a:rPr>
              <a:t> passive strategy, Poe helps Finn, BB-8, and mechanic Rose Tico embark on a secret mission to disable the First Order's tracking device..</a:t>
            </a:r>
            <a:endParaRPr lang="lv-LV" dirty="0">
              <a:effectLst/>
            </a:endParaRPr>
          </a:p>
        </p:txBody>
      </p:sp>
      <p:pic>
        <p:nvPicPr>
          <p:cNvPr id="4" name="Luk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84120" y="1266092"/>
            <a:ext cx="4325818" cy="18024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449" y="3592937"/>
            <a:ext cx="4012228" cy="2256878"/>
          </a:xfrm>
          <a:prstGeom prst="rect">
            <a:avLst/>
          </a:prstGeom>
        </p:spPr>
      </p:pic>
    </p:spTree>
    <p:extLst>
      <p:ext uri="{BB962C8B-B14F-4D97-AF65-F5344CB8AC3E}">
        <p14:creationId xmlns:p14="http://schemas.microsoft.com/office/powerpoint/2010/main" val="1488623121"/>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6738" y="-765685"/>
            <a:ext cx="10638525" cy="1846626"/>
          </a:xfrm>
        </p:spPr>
        <p:txBody>
          <a:bodyPr>
            <a:normAutofit/>
          </a:bodyPr>
          <a:lstStyle/>
          <a:p>
            <a:r>
              <a:rPr lang="lv-LV" sz="5000" dirty="0" smtClean="0"/>
              <a:t>What is this?</a:t>
            </a:r>
            <a:endParaRPr lang="en-US" sz="5000" dirty="0"/>
          </a:p>
        </p:txBody>
      </p:sp>
      <p:sp>
        <p:nvSpPr>
          <p:cNvPr id="3" name="Subtitle 2"/>
          <p:cNvSpPr>
            <a:spLocks noGrp="1"/>
          </p:cNvSpPr>
          <p:nvPr>
            <p:ph type="subTitle" idx="1"/>
          </p:nvPr>
        </p:nvSpPr>
        <p:spPr>
          <a:xfrm>
            <a:off x="6248360" y="1356619"/>
            <a:ext cx="5533333" cy="4493196"/>
          </a:xfrm>
        </p:spPr>
        <p:txBody>
          <a:bodyPr/>
          <a:lstStyle/>
          <a:p>
            <a:pPr algn="l"/>
            <a:r>
              <a:rPr lang="lv-LV" dirty="0" smtClean="0">
                <a:effectLst/>
              </a:rPr>
              <a:t>The film features this scene where the Resistance flgship </a:t>
            </a:r>
            <a:r>
              <a:rPr lang="lv-LV" b="1" dirty="0" smtClean="0">
                <a:effectLst/>
              </a:rPr>
              <a:t>Raddus</a:t>
            </a:r>
            <a:r>
              <a:rPr lang="lv-LV" dirty="0" smtClean="0">
                <a:effectLst/>
              </a:rPr>
              <a:t> rammed the First Order flahship Supremacy. The ramming consisted of Holdo initiating her hyperspace jump and going at a near-lightspeed velocity. This doesn’t make sense with how hyperspace was treated before this film.</a:t>
            </a:r>
            <a:endParaRPr lang="lv-LV" b="1" dirty="0">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45" y="1462610"/>
            <a:ext cx="4435474" cy="186289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797" y="3603217"/>
            <a:ext cx="4299354" cy="2418387"/>
          </a:xfrm>
          <a:prstGeom prst="rect">
            <a:avLst/>
          </a:prstGeom>
        </p:spPr>
      </p:pic>
    </p:spTree>
    <p:extLst>
      <p:ext uri="{BB962C8B-B14F-4D97-AF65-F5344CB8AC3E}">
        <p14:creationId xmlns:p14="http://schemas.microsoft.com/office/powerpoint/2010/main" val="2707249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18825" y="2288363"/>
            <a:ext cx="7741919" cy="1846626"/>
          </a:xfrm>
        </p:spPr>
        <p:txBody>
          <a:bodyPr anchor="ctr">
            <a:noAutofit/>
          </a:bodyPr>
          <a:lstStyle/>
          <a:p>
            <a:r>
              <a:rPr lang="lv-LV" sz="8000" dirty="0" smtClean="0"/>
              <a:t>Thanks for your </a:t>
            </a:r>
            <a:r>
              <a:rPr lang="lv-LV" sz="8000" i="1" dirty="0" smtClean="0"/>
              <a:t>attention!!!</a:t>
            </a:r>
            <a:endParaRPr lang="en-US" sz="8000" i="1" dirty="0"/>
          </a:p>
        </p:txBody>
      </p:sp>
    </p:spTree>
    <p:extLst>
      <p:ext uri="{BB962C8B-B14F-4D97-AF65-F5344CB8AC3E}">
        <p14:creationId xmlns:p14="http://schemas.microsoft.com/office/powerpoint/2010/main" val="22272747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151</TotalTime>
  <Words>323</Words>
  <Application>Microsoft Office PowerPoint</Application>
  <PresentationFormat>Widescreen</PresentationFormat>
  <Paragraphs>26</Paragraphs>
  <Slides>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Calisto MT</vt:lpstr>
      <vt:lpstr>CMU Serif</vt:lpstr>
      <vt:lpstr>Trebuchet MS</vt:lpstr>
      <vt:lpstr>Wingdings 2</vt:lpstr>
      <vt:lpstr>Slate</vt:lpstr>
      <vt:lpstr>Star Wars: The Last Jedi</vt:lpstr>
      <vt:lpstr>Description before the rule breaking</vt:lpstr>
      <vt:lpstr>Characters</vt:lpstr>
      <vt:lpstr>Plot</vt:lpstr>
      <vt:lpstr>What is this?</vt:lpstr>
      <vt:lpstr>Thanks for your attention!!!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 Wars: The Last Jedi</dc:title>
  <dc:creator>Admin</dc:creator>
  <cp:lastModifiedBy>Admin</cp:lastModifiedBy>
  <cp:revision>15</cp:revision>
  <dcterms:created xsi:type="dcterms:W3CDTF">2024-04-15T17:15:38Z</dcterms:created>
  <dcterms:modified xsi:type="dcterms:W3CDTF">2024-04-15T19:47:26Z</dcterms:modified>
</cp:coreProperties>
</file>